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0"/>
  </p:notesMasterIdLst>
  <p:sldIdLst>
    <p:sldId id="859" r:id="rId2"/>
    <p:sldId id="1238" r:id="rId3"/>
    <p:sldId id="1244" r:id="rId4"/>
    <p:sldId id="1246" r:id="rId5"/>
    <p:sldId id="1272" r:id="rId6"/>
    <p:sldId id="1273" r:id="rId7"/>
    <p:sldId id="1241" r:id="rId8"/>
    <p:sldId id="1274" r:id="rId9"/>
    <p:sldId id="1275" r:id="rId10"/>
    <p:sldId id="1269" r:id="rId11"/>
    <p:sldId id="1280" r:id="rId12"/>
    <p:sldId id="1281" r:id="rId13"/>
    <p:sldId id="1282" r:id="rId14"/>
    <p:sldId id="1278" r:id="rId15"/>
    <p:sldId id="1279" r:id="rId16"/>
    <p:sldId id="1277" r:id="rId17"/>
    <p:sldId id="1248" r:id="rId18"/>
    <p:sldId id="1287" r:id="rId19"/>
    <p:sldId id="1249" r:id="rId20"/>
    <p:sldId id="1251" r:id="rId21"/>
    <p:sldId id="1252" r:id="rId22"/>
    <p:sldId id="1288" r:id="rId23"/>
    <p:sldId id="1289" r:id="rId24"/>
    <p:sldId id="1254" r:id="rId25"/>
    <p:sldId id="1256" r:id="rId26"/>
    <p:sldId id="1257" r:id="rId27"/>
    <p:sldId id="1260" r:id="rId28"/>
    <p:sldId id="1262" r:id="rId2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028C"/>
    <a:srgbClr val="C7205C"/>
    <a:srgbClr val="00AEEF"/>
    <a:srgbClr val="E4F1DE"/>
    <a:srgbClr val="F38928"/>
    <a:srgbClr val="FBC9BC"/>
    <a:srgbClr val="FEE2D1"/>
    <a:srgbClr val="F36821"/>
    <a:srgbClr val="D3ECE9"/>
    <a:srgbClr val="E6E1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60" autoAdjust="0"/>
    <p:restoredTop sz="94606" autoAdjust="0"/>
  </p:normalViewPr>
  <p:slideViewPr>
    <p:cSldViewPr>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2025/10/30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655046" y="-27384"/>
            <a:ext cx="727280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a:t>
            </a:r>
            <a:r>
              <a:rPr lang="zh-CN" altLang="en-US" sz="2000" baseline="0" smtClean="0">
                <a:solidFill>
                  <a:prstClr val="black"/>
                </a:solidFill>
                <a:latin typeface="楷体" panose="02010609060101010101" pitchFamily="49" charset="-122"/>
                <a:ea typeface="楷体" panose="02010609060101010101" pitchFamily="49" charset="-122"/>
              </a:rPr>
              <a:t> 高中语文 必修 下册</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2025/10/30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412776"/>
            <a:ext cx="11523345" cy="2539157"/>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第一单元  思辨性阅读与表达</a:t>
            </a:r>
            <a:endPar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2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5200">
                <a:solidFill>
                  <a:schemeClr val="tx1"/>
                </a:solidFill>
                <a:latin typeface="+mn-lt"/>
                <a:ea typeface="微软雅黑" panose="020B0503020204020204" pitchFamily="34" charset="-122"/>
                <a:cs typeface="微软雅黑" panose="020B0503020204020204" pitchFamily="34" charset="-122"/>
              </a:rPr>
              <a:t>2</a:t>
            </a:r>
            <a:r>
              <a:rPr lang="zh-CN" altLang="en-US" sz="5200">
                <a:solidFill>
                  <a:schemeClr val="tx1"/>
                </a:solidFill>
                <a:latin typeface="+mn-lt"/>
                <a:ea typeface="微软雅黑" panose="020B0503020204020204" pitchFamily="34" charset="-122"/>
                <a:cs typeface="微软雅黑" panose="020B0503020204020204" pitchFamily="34" charset="-122"/>
              </a:rPr>
              <a:t>　烛之武退秦师</a:t>
            </a:r>
            <a:endParaRPr lang="zh-CN" altLang="en-US" sz="540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620688"/>
                <a:ext cx="11485848" cy="5704062"/>
              </a:xfrm>
            </p:spPr>
            <p:txBody>
              <a:bodyPr/>
              <a:lstStyle/>
              <a:p>
                <a:pPr algn="dist" hangingPunct="0">
                  <a:lnSpc>
                    <a:spcPct val="14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夜</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缒</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而　　　出， 见 秦</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40000"/>
                  </a:lnSpc>
                  <a:spcAft>
                    <a:spcPts val="0"/>
                  </a:spcAft>
                </a:pP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在夜晚烛之武用绳子拴着自己从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上往下出城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见到秦穆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40000"/>
                  </a:lnSpc>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伯，　　　曰：</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秦、晋围 郑，郑　　既</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知　亡矣。</a:t>
                </a:r>
                <a:r>
                  <a:rPr lang="en-US" altLang="zh-CN" b="1" u="sng" baseline="30000">
                    <a:solidFill>
                      <a:srgbClr val="D73100"/>
                    </a:solidFill>
                    <a:uFill>
                      <a:solidFill>
                        <a:srgbClr val="000000"/>
                      </a:solidFill>
                    </a:uFill>
                    <a:latin typeface="MS Mincho"/>
                    <a:ea typeface="宋体" panose="02010600030101010101" pitchFamily="2" charset="-122"/>
                    <a:cs typeface="Times New Roman" panose="02020603050405020304" pitchFamily="18" charset="0"/>
                  </a:rPr>
                  <a:t>❸</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若</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40000"/>
                  </a:lnSpc>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烛之武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秦、晋两国围攻郑国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郑国已经知道要灭亡了。如果</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40000"/>
                  </a:lnSpc>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亡</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郑而有益于君，敢　以　　烦　执　事</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越　国　以</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40000"/>
                  </a:lnSpc>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灭掉郑国对您有好处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冒昧地用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亡郑这件事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麻烦您。越过别国而把</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40000"/>
                  </a:lnSpc>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鄙</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远</a:t>
                </a:r>
                <a: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⑥</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，君知　其 难 也， 焉 用　　 亡 郑　 以　陪</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40000"/>
                  </a:lnSpc>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远地当作边邑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您知道这是困难的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哪里用得着灭掉郑国而给邻国</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620688"/>
                <a:ext cx="11485848" cy="5704062"/>
              </a:xfrm>
              <a:blipFill>
                <a:blip r:embed="rId2"/>
                <a:stretch>
                  <a:fillRect l="-796" r="-849" b="-1175"/>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2304422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786008"/>
              </a:xfrm>
            </p:spPr>
            <p:txBody>
              <a:bodyPr/>
              <a:lstStyle/>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邻？邻　 　之　　厚，　君　　之　　薄</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⑧</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也。</a:t>
                </a:r>
                <a:r>
                  <a:rPr lang="en-US" altLang="zh-CN" b="1" u="sng" baseline="30000">
                    <a:solidFill>
                      <a:srgbClr val="D73100"/>
                    </a:solidFill>
                    <a:uFill>
                      <a:solidFill>
                        <a:srgbClr val="000000"/>
                      </a:solidFill>
                    </a:uFill>
                    <a:latin typeface="MS Mincho"/>
                    <a:ea typeface="宋体" panose="02010600030101010101" pitchFamily="2" charset="-122"/>
                    <a:cs typeface="Times New Roman" panose="02020603050405020304" pitchFamily="18" charset="0"/>
                  </a:rPr>
                  <a:t>❹</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若</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加土地呢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邻国的势力雄厚了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您秦国的势力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相对削弱了。如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舍　　　郑　 以　 为　东　道　　　　　　 　主，</a:t>
                </a:r>
                <a:endParaRPr lang="zh-CN"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围攻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郑国而把它作为东方道路上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招待过客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的主人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行</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李</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⑨</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之往来，　　　共　其乏　困</a:t>
                </a:r>
                <a: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⑩</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，君亦无所害。</a:t>
                </a:r>
                <a:r>
                  <a:rPr lang="en-US" altLang="zh-CN" b="1" u="sng" baseline="30000">
                    <a:solidFill>
                      <a:srgbClr val="D73100"/>
                    </a:solidFill>
                    <a:uFill>
                      <a:solidFill>
                        <a:srgbClr val="000000"/>
                      </a:solidFill>
                    </a:uFill>
                    <a:latin typeface="MS Mincho"/>
                    <a:ea typeface="宋体" panose="02010600030101010101" pitchFamily="2" charset="-122"/>
                    <a:cs typeface="Times New Roman" panose="02020603050405020304" pitchFamily="18" charset="0"/>
                  </a:rPr>
                  <a:t>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外交使者来来往往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郑国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供给他们缺少的资粮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对您也没有什么害</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且君　尝为 晋君赐矣</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⑪</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许　君焦、瑕，</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处。况且您曾经给予晋君恩惠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晋惠公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答应给您焦、瑕这两个地方</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786008"/>
              </a:xfrm>
              <a:blipFill>
                <a:blip r:embed="rId2"/>
                <a:stretch>
                  <a:fillRect l="-796" r="-84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7058662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732642"/>
              </a:xfrm>
            </p:spPr>
            <p:txBody>
              <a:bodyPr/>
              <a:lstStyle/>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朝　济　　而　夕设　版　　 焉</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⑫</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，君之所知也。</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他早上渡过黄河回国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晚上就修筑防御工事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这是您所知道的。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u="sng" baseline="30000" smtClean="0">
                    <a:solidFill>
                      <a:srgbClr val="D73100"/>
                    </a:solidFill>
                    <a:uFill>
                      <a:solidFill>
                        <a:srgbClr val="000000"/>
                      </a:solidFill>
                    </a:uFill>
                    <a:latin typeface="MS Mincho"/>
                    <a:ea typeface="宋体" panose="02010600030101010101" pitchFamily="2" charset="-122"/>
                    <a:cs typeface="Times New Roman" panose="02020603050405020304" pitchFamily="18" charset="0"/>
                  </a:rPr>
                  <a:t>❻</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夫晋，何 厌之有？既　 东　　　封</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⑬</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郑，又欲 肆</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⑭</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其</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晋国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有什么满足呢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在东边使郑国成为它的边境之后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又想扩张它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西　　封，若　不阙</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⑮</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秦， 将　 焉</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⑯</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取　　 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西边的疆界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如果不使秦国土地减少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将从哪里取得它所贪求的土地呢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732642"/>
              </a:xfrm>
              <a:blipFill>
                <a:blip r:embed="rId2"/>
                <a:stretch>
                  <a:fillRect l="-796" r="-84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2424245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556792"/>
                <a:ext cx="11485848" cy="2747099"/>
              </a:xfrm>
            </p:spPr>
            <p:txBody>
              <a:bodyPr/>
              <a:lstStyle/>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阙　　 秦　以利　晋， 唯</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⑰</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君 图之。</a:t>
                </a:r>
                <a:r>
                  <a:rPr lang="en-US" altLang="zh-CN" b="1" u="sng" baseline="30000">
                    <a:solidFill>
                      <a:srgbClr val="D73100"/>
                    </a:solidFill>
                    <a:uFill>
                      <a:solidFill>
                        <a:srgbClr val="000000"/>
                      </a:solidFill>
                    </a:uFill>
                    <a:latin typeface="MS Mincho"/>
                    <a:ea typeface="宋体" panose="02010600030101010101" pitchFamily="2" charset="-122"/>
                    <a:cs typeface="Times New Roman" panose="02020603050405020304" pitchFamily="18" charset="0"/>
                  </a:rPr>
                  <a:t>❼</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秦伯　说，与</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使秦国土地减少来使晋国得利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希望您考虑这件事。</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秦伯很高兴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郑人盟。使杞子、逢孙、杨孙戍之，乃 还。</a:t>
                </a:r>
                <a:endPar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郑国结盟。派杞子、逢孙、杨孙戍守郑国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就回国了</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556792"/>
                <a:ext cx="11485848" cy="2747099"/>
              </a:xfrm>
              <a:blipFill>
                <a:blip r:embed="rId2"/>
                <a:stretch>
                  <a:fillRect l="-796" r="-849" b="-887"/>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0501656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txBox="1">
            <a:spLocks/>
          </p:cNvSpPr>
          <p:nvPr/>
        </p:nvSpPr>
        <p:spPr bwMode="auto">
          <a:xfrm>
            <a:off x="360854" y="747092"/>
            <a:ext cx="11485848" cy="5562228"/>
          </a:xfrm>
          <a:prstGeom prst="rect">
            <a:avLst/>
          </a:prstGeom>
          <a:noFill/>
          <a:ln w="19050">
            <a:solidFill>
              <a:srgbClr val="EF412A"/>
            </a:solidFill>
            <a:prstDash val="sysDash"/>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名词用作状语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在晚上。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zhuì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用绳子拴着人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从上往下送。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已经。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敢以烦执事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冒昧地用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亡郑这件事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麻烦您。敢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自言冒昧的谦辞。执事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办事的官员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代指对方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秦穆公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表示恭敬。</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边邑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这里用作动词。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形容词用作名词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远地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指郑国。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陪</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增加。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厚、薄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形容词用作动词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变雄厚</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变薄弱。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行李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外交使者。</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gōng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其乏困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供给他们缺少的资粮。共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供</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供给。</a:t>
            </a:r>
            <a:r>
              <a:rPr lang="en-US" altLang="zh-CN" b="1">
                <a:solidFill>
                  <a:srgbClr val="000000"/>
                </a:solidFill>
                <a:latin typeface="MS Mincho"/>
                <a:ea typeface="宋体" panose="02010600030101010101" pitchFamily="2" charset="-122"/>
                <a:cs typeface="Times New Roman" panose="02020603050405020304" pitchFamily="18" charset="0"/>
              </a:rPr>
              <a:t>⑪</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尝为晋君赐矣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曾经给予晋君恩惠。为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给予。赐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恩惠。这里指秦穆公曾派兵护送晋惠公回国的事。</a:t>
            </a:r>
            <a:r>
              <a:rPr lang="en-US" altLang="zh-CN" b="1">
                <a:solidFill>
                  <a:srgbClr val="000000"/>
                </a:solidFill>
                <a:latin typeface="MS Mincho"/>
                <a:ea typeface="宋体" panose="02010600030101010101" pitchFamily="2" charset="-122"/>
                <a:cs typeface="Times New Roman" panose="02020603050405020304" pitchFamily="18" charset="0"/>
              </a:rPr>
              <a:t>⑫</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朝济而夕设版焉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晋惠公早上渡过黄河回国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晚上就</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修筑防御工事。济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渡河。设版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修筑防御工事。版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指版筑的工事。焉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兼词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相当于</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于之</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MS Mincho"/>
                <a:ea typeface="宋体" panose="02010600030101010101" pitchFamily="2" charset="-122"/>
                <a:cs typeface="Times New Roman" panose="02020603050405020304" pitchFamily="18" charset="0"/>
              </a:rPr>
              <a:t>⑬</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疆界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这里用作动词。</a:t>
            </a:r>
            <a:r>
              <a:rPr lang="en-US" altLang="zh-CN" b="1">
                <a:solidFill>
                  <a:srgbClr val="000000"/>
                </a:solidFill>
                <a:latin typeface="MS Mincho"/>
                <a:ea typeface="宋体" panose="02010600030101010101" pitchFamily="2" charset="-122"/>
                <a:cs typeface="Times New Roman" panose="02020603050405020304" pitchFamily="18" charset="0"/>
              </a:rPr>
              <a:t>⑭</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延伸</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扩张。</a:t>
            </a:r>
            <a:r>
              <a:rPr lang="en-US" altLang="zh-CN" b="1" spc="-100">
                <a:solidFill>
                  <a:srgbClr val="000000"/>
                </a:solidFill>
                <a:latin typeface="MS Mincho"/>
                <a:ea typeface="宋体" panose="02010600030101010101" pitchFamily="2" charset="-122"/>
                <a:cs typeface="Times New Roman" panose="02020603050405020304" pitchFamily="18" charset="0"/>
              </a:rPr>
              <a:t>⑮</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阙</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quē</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侵损</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削减。</a:t>
            </a:r>
            <a:r>
              <a:rPr lang="en-US" altLang="zh-CN" b="1" spc="-100">
                <a:solidFill>
                  <a:srgbClr val="000000"/>
                </a:solidFill>
                <a:latin typeface="MS Mincho"/>
                <a:ea typeface="宋体" panose="02010600030101010101" pitchFamily="2" charset="-122"/>
                <a:cs typeface="Times New Roman" panose="02020603050405020304" pitchFamily="18" charset="0"/>
              </a:rPr>
              <a:t>⑯</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焉</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从哪里。</a:t>
            </a:r>
            <a:r>
              <a:rPr lang="en-US" altLang="zh-CN" b="1" spc="-100">
                <a:solidFill>
                  <a:srgbClr val="000000"/>
                </a:solidFill>
                <a:latin typeface="MS Mincho"/>
                <a:ea typeface="宋体" panose="02010600030101010101" pitchFamily="2" charset="-122"/>
                <a:cs typeface="Times New Roman" panose="02020603050405020304" pitchFamily="18" charset="0"/>
              </a:rPr>
              <a:t>⑰</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唯</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表示希望、祈请。</a:t>
            </a:r>
            <a:endParaRPr lang="zh-CN" altLang="zh-CN" sz="105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669856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a:spLocks/>
          </p:cNvSpPr>
          <p:nvPr/>
        </p:nvSpPr>
        <p:spPr bwMode="auto">
          <a:xfrm>
            <a:off x="360854" y="119675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之武说服秦穆公退师。</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334566" y="1268760"/>
            <a:ext cx="1140341" cy="513780"/>
          </a:xfrm>
          <a:prstGeom prst="rect">
            <a:avLst/>
          </a:prstGeom>
        </p:spPr>
      </p:pic>
      <p:pic>
        <p:nvPicPr>
          <p:cNvPr id="7" name="图片 6"/>
          <p:cNvPicPr>
            <a:picLocks noChangeAspect="1"/>
          </p:cNvPicPr>
          <p:nvPr/>
        </p:nvPicPr>
        <p:blipFill>
          <a:blip r:embed="rId3"/>
          <a:stretch>
            <a:fillRect/>
          </a:stretch>
        </p:blipFill>
        <p:spPr>
          <a:xfrm>
            <a:off x="334566" y="2132856"/>
            <a:ext cx="11593288" cy="3528392"/>
          </a:xfrm>
          <a:prstGeom prst="rect">
            <a:avLst/>
          </a:prstGeom>
        </p:spPr>
      </p:pic>
      <p:sp>
        <p:nvSpPr>
          <p:cNvPr id="8" name="内容占位符 2"/>
          <p:cNvSpPr txBox="1">
            <a:spLocks/>
          </p:cNvSpPr>
          <p:nvPr/>
        </p:nvSpPr>
        <p:spPr bwMode="auto">
          <a:xfrm>
            <a:off x="360854" y="2636912"/>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D73100"/>
                </a:solidFill>
                <a:latin typeface="MS Mincho"/>
                <a:ea typeface="宋体" panose="02010600030101010101" pitchFamily="2" charset="-122"/>
                <a:cs typeface="Times New Roman" panose="02020603050405020304" pitchFamily="18" charset="0"/>
              </a:rPr>
              <a:t>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烛之武攻心第一步：承认处境，率先示弱，以退为进。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郑既知亡矣</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深刻揭示了郑国在秦、晋联军压境下的绝望处境。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D73100"/>
                </a:solidFill>
                <a:latin typeface="MS Mincho"/>
                <a:ea typeface="宋体" panose="02010600030101010101" pitchFamily="2" charset="-122"/>
                <a:cs typeface="Times New Roman" panose="02020603050405020304" pitchFamily="18" charset="0"/>
              </a:rPr>
              <a:t>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烛之武攻心第二步：说明亡郑利晋而有害于秦。先以假设引出问题，然后指出秦国的实际困难，再揭示秦晋关系的潜在危机，最后得出结论。逻辑严密，具有很强的说服力。</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图片 8"/>
          <p:cNvPicPr>
            <a:picLocks noChangeAspect="1"/>
          </p:cNvPicPr>
          <p:nvPr/>
        </p:nvPicPr>
        <p:blipFill>
          <a:blip r:embed="rId4">
            <a:clrChange>
              <a:clrFrom>
                <a:srgbClr val="FEF2E3"/>
              </a:clrFrom>
              <a:clrTo>
                <a:srgbClr val="FEF2E3">
                  <a:alpha val="0"/>
                </a:srgbClr>
              </a:clrTo>
            </a:clrChange>
          </a:blip>
          <a:stretch>
            <a:fillRect/>
          </a:stretch>
        </p:blipFill>
        <p:spPr>
          <a:xfrm>
            <a:off x="5591150" y="2132856"/>
            <a:ext cx="981752" cy="550739"/>
          </a:xfrm>
          <a:prstGeom prst="rect">
            <a:avLst/>
          </a:prstGeom>
        </p:spPr>
      </p:pic>
    </p:spTree>
    <p:extLst>
      <p:ext uri="{BB962C8B-B14F-4D97-AF65-F5344CB8AC3E}">
        <p14:creationId xmlns:p14="http://schemas.microsoft.com/office/powerpoint/2010/main" val="16380213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34566" y="1268760"/>
            <a:ext cx="11593288" cy="4464496"/>
          </a:xfrm>
          <a:prstGeom prst="rect">
            <a:avLst/>
          </a:prstGeom>
        </p:spPr>
      </p:pic>
      <p:sp>
        <p:nvSpPr>
          <p:cNvPr id="5" name="内容占位符 2"/>
          <p:cNvSpPr txBox="1">
            <a:spLocks/>
          </p:cNvSpPr>
          <p:nvPr/>
        </p:nvSpPr>
        <p:spPr bwMode="auto">
          <a:xfrm>
            <a:off x="360854" y="1772816"/>
            <a:ext cx="11485848" cy="3900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D73100"/>
                </a:solidFill>
                <a:latin typeface="MS Mincho"/>
                <a:ea typeface="宋体" panose="02010600030101010101" pitchFamily="2" charset="-122"/>
                <a:cs typeface="Times New Roman" panose="02020603050405020304" pitchFamily="18" charset="0"/>
              </a:rPr>
              <a:t>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烛之武攻心第三步：说明存郑利秦，拉拢秦国，动摇秦伯。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东道主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方案既体现了对秦国利益的尊重，又巧妙地维护了郑国的独立和主权。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D73100"/>
                </a:solidFill>
                <a:latin typeface="MS Mincho"/>
                <a:ea typeface="宋体" panose="02010600030101010101" pitchFamily="2" charset="-122"/>
                <a:cs typeface="Times New Roman" panose="02020603050405020304" pitchFamily="18" charset="0"/>
              </a:rPr>
              <a:t>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烛之武攻心第四步：引史为例，提醒秦伯晋国曾对秦国背信弃义，离间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双</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。通过引用史实，烛之武使得自己的言辞更加具有可信度和说服力。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D73100"/>
                </a:solidFill>
                <a:latin typeface="MS Mincho"/>
                <a:ea typeface="宋体" panose="02010600030101010101" pitchFamily="2" charset="-122"/>
                <a:cs typeface="Times New Roman" panose="02020603050405020304" pitchFamily="18" charset="0"/>
              </a:rPr>
              <a:t>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烛之武攻心第五步：作出结论，指出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亡郑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阙秦以利晋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的行为，希望秦伯三思而行。这种直接而有力的警告，使秦穆公对晋国的真实意图有了更清醒的认识。</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3">
            <a:clrChange>
              <a:clrFrom>
                <a:srgbClr val="FEF2E3"/>
              </a:clrFrom>
              <a:clrTo>
                <a:srgbClr val="FEF2E3">
                  <a:alpha val="0"/>
                </a:srgbClr>
              </a:clrTo>
            </a:clrChange>
          </a:blip>
          <a:stretch>
            <a:fillRect/>
          </a:stretch>
        </p:blipFill>
        <p:spPr>
          <a:xfrm>
            <a:off x="5591150" y="1268760"/>
            <a:ext cx="981752" cy="550739"/>
          </a:xfrm>
          <a:prstGeom prst="rect">
            <a:avLst/>
          </a:prstGeom>
        </p:spPr>
      </p:pic>
    </p:spTree>
    <p:extLst>
      <p:ext uri="{BB962C8B-B14F-4D97-AF65-F5344CB8AC3E}">
        <p14:creationId xmlns:p14="http://schemas.microsoft.com/office/powerpoint/2010/main" val="1573065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758692"/>
              </a:xfrm>
            </p:spPr>
            <p:txBody>
              <a:bodyPr/>
              <a:lstStyle/>
              <a:p>
                <a:pPr algn="dist"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子犯 请　击 之。公　曰：</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不可。 微夫　人之 力</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子</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犯请求攻打郑国。晋文公说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不可以。没有那个人的力量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不　及　此。　　因</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人 之 力　而　　敝</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　　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是到不了这个地位的。依靠别人的力量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又反过来损害他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这是不仁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仁；失　 其　所 与</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不 知</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；以 乱　　 易　 整，</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义的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失掉自己的同盟者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这是不明智的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用混乱相攻取代和谐一致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不　　武。　吾 其</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还 也。</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亦 去　 之。</a:t>
                </a:r>
                <a:r>
                  <a:rPr lang="en-US" altLang="zh-CN" b="1" u="sng" baseline="30000" smtClean="0">
                    <a:solidFill>
                      <a:srgbClr val="D73100"/>
                    </a:solidFill>
                    <a:uFill>
                      <a:solidFill>
                        <a:srgbClr val="000000"/>
                      </a:solidFill>
                    </a:uFill>
                    <a:latin typeface="MS Mincho"/>
                    <a:ea typeface="宋体" panose="02010600030101010101" pitchFamily="2" charset="-122"/>
                    <a:cs typeface="Times New Roman" panose="02020603050405020304" pitchFamily="18" charset="0"/>
                  </a:rPr>
                  <a:t>❽</a:t>
                </a:r>
                <a:endPar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这是不符合武德的。我们还是回去吧。</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晋军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也离开了郑国</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758692"/>
              </a:xfrm>
              <a:blipFill>
                <a:blip r:embed="rId2"/>
                <a:stretch>
                  <a:fillRect l="-796" r="-84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42458161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txBox="1">
            <a:spLocks/>
          </p:cNvSpPr>
          <p:nvPr/>
        </p:nvSpPr>
        <p:spPr bwMode="auto">
          <a:xfrm>
            <a:off x="360854" y="1628800"/>
            <a:ext cx="11485848" cy="576248"/>
          </a:xfrm>
          <a:prstGeom prst="rect">
            <a:avLst/>
          </a:prstGeom>
          <a:noFill/>
          <a:ln w="19050">
            <a:solidFill>
              <a:srgbClr val="EF412A"/>
            </a:solidFill>
            <a:prstDash val="sysDash"/>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依靠。</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敝</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损害。</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结交</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同盟。</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知</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a:t>
            </a:r>
            <a:r>
              <a:rPr lang="en-US" altLang="zh-CN" b="1" spc="-10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智</a:t>
            </a:r>
            <a:r>
              <a:rPr lang="en-US" altLang="zh-CN" b="1" spc="-10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表示祈使。</a:t>
            </a:r>
            <a:endParaRPr lang="zh-CN" altLang="zh-CN" sz="105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56508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师撤离郑国。</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34566" y="2637096"/>
            <a:ext cx="1140341" cy="513780"/>
          </a:xfrm>
          <a:prstGeom prst="rect">
            <a:avLst/>
          </a:prstGeom>
        </p:spPr>
      </p:pic>
      <p:pic>
        <p:nvPicPr>
          <p:cNvPr id="5" name="图片 4"/>
          <p:cNvPicPr>
            <a:picLocks noChangeAspect="1"/>
          </p:cNvPicPr>
          <p:nvPr/>
        </p:nvPicPr>
        <p:blipFill>
          <a:blip r:embed="rId3"/>
          <a:stretch>
            <a:fillRect/>
          </a:stretch>
        </p:blipFill>
        <p:spPr>
          <a:xfrm>
            <a:off x="334566" y="3357176"/>
            <a:ext cx="11593288" cy="1728192"/>
          </a:xfrm>
          <a:prstGeom prst="rect">
            <a:avLst/>
          </a:prstGeom>
        </p:spPr>
      </p:pic>
      <p:sp>
        <p:nvSpPr>
          <p:cNvPr id="7" name="内容占位符 2"/>
          <p:cNvSpPr txBox="1">
            <a:spLocks/>
          </p:cNvSpPr>
          <p:nvPr/>
        </p:nvSpPr>
        <p:spPr bwMode="auto">
          <a:xfrm>
            <a:off x="360854" y="386123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D73100"/>
                </a:solidFill>
                <a:latin typeface="MS Mincho"/>
                <a:ea typeface="宋体" panose="02010600030101010101" pitchFamily="2" charset="-122"/>
                <a:cs typeface="Times New Roman" panose="02020603050405020304" pitchFamily="18" charset="0"/>
              </a:rPr>
              <a:t>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面对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子犯请击之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，晋侯用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回答。寥寥数语，刻画了一个头脑清醒、遇事冷静、随机应变的君主形象。</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图片 7"/>
          <p:cNvPicPr>
            <a:picLocks noChangeAspect="1"/>
          </p:cNvPicPr>
          <p:nvPr/>
        </p:nvPicPr>
        <p:blipFill>
          <a:blip r:embed="rId4">
            <a:clrChange>
              <a:clrFrom>
                <a:srgbClr val="FEF2E3"/>
              </a:clrFrom>
              <a:clrTo>
                <a:srgbClr val="FEF2E3">
                  <a:alpha val="0"/>
                </a:srgbClr>
              </a:clrTo>
            </a:clrChange>
          </a:blip>
          <a:stretch>
            <a:fillRect/>
          </a:stretch>
        </p:blipFill>
        <p:spPr>
          <a:xfrm>
            <a:off x="5591150" y="3357176"/>
            <a:ext cx="981752" cy="550739"/>
          </a:xfrm>
          <a:prstGeom prst="rect">
            <a:avLst/>
          </a:prstGeom>
        </p:spPr>
      </p:pic>
    </p:spTree>
    <p:extLst>
      <p:ext uri="{BB962C8B-B14F-4D97-AF65-F5344CB8AC3E}">
        <p14:creationId xmlns:p14="http://schemas.microsoft.com/office/powerpoint/2010/main" val="3223200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6792"/>
            <a:ext cx="11485848" cy="495585"/>
          </a:xfrm>
        </p:spPr>
        <p:txBody>
          <a:bodyPr/>
          <a:lstStyle/>
          <a:p>
            <a:pPr algn="ctr" hangingPunct="0">
              <a:spcAft>
                <a:spcPts val="0"/>
              </a:spcAft>
            </a:pPr>
            <a:r>
              <a:rPr lang="zh-CN" altLang="zh-CN" sz="2000" b="1">
                <a:solidFill>
                  <a:srgbClr val="E26355"/>
                </a:solidFill>
                <a:latin typeface="Times New Roman" panose="02020603050405020304" pitchFamily="18" charset="0"/>
                <a:ea typeface="黑体" panose="02010609060101010101" pitchFamily="49" charset="-122"/>
                <a:cs typeface="Times New Roman" panose="02020603050405020304" pitchFamily="18" charset="0"/>
              </a:rPr>
              <a:t>文言文实词之一词多</a:t>
            </a:r>
            <a:r>
              <a:rPr lang="zh-CN" altLang="zh-CN" sz="2000" b="1" smtClean="0">
                <a:solidFill>
                  <a:srgbClr val="E26355"/>
                </a:solidFill>
                <a:latin typeface="Times New Roman" panose="02020603050405020304" pitchFamily="18" charset="0"/>
                <a:ea typeface="黑体" panose="02010609060101010101" pitchFamily="49" charset="-122"/>
                <a:cs typeface="Times New Roman" panose="02020603050405020304" pitchFamily="18" charset="0"/>
              </a:rPr>
              <a:t>义</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033844" y="764704"/>
            <a:ext cx="6122725" cy="801228"/>
          </a:xfrm>
          <a:prstGeom prst="rect">
            <a:avLst/>
          </a:prstGeom>
        </p:spPr>
      </p:pic>
      <p:pic>
        <p:nvPicPr>
          <p:cNvPr id="4" name="图片 3"/>
          <p:cNvPicPr>
            <a:picLocks noChangeAspect="1"/>
          </p:cNvPicPr>
          <p:nvPr/>
        </p:nvPicPr>
        <p:blipFill>
          <a:blip r:embed="rId3"/>
          <a:stretch>
            <a:fillRect/>
          </a:stretch>
        </p:blipFill>
        <p:spPr>
          <a:xfrm>
            <a:off x="406574" y="2060848"/>
            <a:ext cx="1924164" cy="409718"/>
          </a:xfrm>
          <a:prstGeom prst="rect">
            <a:avLst/>
          </a:prstGeom>
        </p:spPr>
      </p:pic>
      <p:graphicFrame>
        <p:nvGraphicFramePr>
          <p:cNvPr id="6" name="表格 5"/>
          <p:cNvGraphicFramePr>
            <a:graphicFrameLocks noGrp="1"/>
          </p:cNvGraphicFramePr>
          <p:nvPr>
            <p:extLst>
              <p:ext uri="{D42A27DB-BD31-4B8C-83A1-F6EECF244321}">
                <p14:modId xmlns:p14="http://schemas.microsoft.com/office/powerpoint/2010/main" val="1207326821"/>
              </p:ext>
            </p:extLst>
          </p:nvPr>
        </p:nvGraphicFramePr>
        <p:xfrm>
          <a:off x="406575" y="2542574"/>
          <a:ext cx="11377264" cy="3401700"/>
        </p:xfrm>
        <a:graphic>
          <a:graphicData uri="http://schemas.openxmlformats.org/drawingml/2006/table">
            <a:tbl>
              <a:tblPr firstRow="1" firstCol="1" bandRow="1"/>
              <a:tblGrid>
                <a:gridCol w="1210540">
                  <a:extLst>
                    <a:ext uri="{9D8B030D-6E8A-4147-A177-3AD203B41FA5}">
                      <a16:colId xmlns:a16="http://schemas.microsoft.com/office/drawing/2014/main" val="1711450072"/>
                    </a:ext>
                  </a:extLst>
                </a:gridCol>
                <a:gridCol w="10166724">
                  <a:extLst>
                    <a:ext uri="{9D8B030D-6E8A-4147-A177-3AD203B41FA5}">
                      <a16:colId xmlns:a16="http://schemas.microsoft.com/office/drawing/2014/main" val="1344610705"/>
                    </a:ext>
                  </a:extLst>
                </a:gridCol>
              </a:tblGrid>
              <a:tr h="568200">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思源黑体 CN Light"/>
                          <a:cs typeface="Times New Roman" panose="02020603050405020304" pitchFamily="18" charset="0"/>
                        </a:rPr>
                        <a:t>学科素养</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方正清刻本悦宋简体"/>
                          <a:cs typeface="Times New Roman" panose="02020603050405020304" pitchFamily="18" charset="0"/>
                        </a:rPr>
                        <a:t>语言建构与运用</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1224118103"/>
                  </a:ext>
                </a:extLst>
              </a:tr>
              <a:tr h="1704601">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思源黑体 CN Light"/>
                          <a:cs typeface="Times New Roman" panose="02020603050405020304" pitchFamily="18" charset="0"/>
                        </a:rPr>
                        <a:t>高考解读</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30000"/>
                        </a:lnSpc>
                        <a:spcAft>
                          <a:spcPts val="0"/>
                        </a:spcAft>
                      </a:pP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一词多义</a:t>
                      </a: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是指一个词具有多个义项，是文言文实词考查的重要知识点。多义词的各个义项之间一般具有一定的联系。词的本义是指词最初的意义，引申义是从本义生发出来的意义，通假义是通假字产生的意义；还有一部分是因为比喻、借代等产生的新意义。</a:t>
                      </a: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一词多义</a:t>
                      </a: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有两种引申方式：</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连锁式，即本义和引申义环环相扣，逐步延伸。</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辐射式，词义的引申围绕着一个中心从不同方面展开。</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855193051"/>
                  </a:ext>
                </a:extLst>
              </a:tr>
              <a:tr h="852300">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思源黑体 CN Light"/>
                          <a:cs typeface="Times New Roman" panose="02020603050405020304" pitchFamily="18" charset="0"/>
                        </a:rPr>
                        <a:t>常见</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000" b="1">
                          <a:solidFill>
                            <a:srgbClr val="000000"/>
                          </a:solidFill>
                          <a:effectLst/>
                          <a:latin typeface="Times New Roman" panose="02020603050405020304" pitchFamily="18" charset="0"/>
                          <a:ea typeface="思源黑体 CN Light"/>
                          <a:cs typeface="Times New Roman" panose="02020603050405020304" pitchFamily="18" charset="0"/>
                        </a:rPr>
                        <a:t>设问方式</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30000"/>
                        </a:lnSpc>
                        <a:spcAft>
                          <a:spcPts val="0"/>
                        </a:spcAft>
                      </a:pP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下列对文中加点的词语及相关内容的解说，不正确的一项是（　　）</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把文（</a:t>
                      </a:r>
                      <a:r>
                        <a:rPr 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材料</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）中画横线的句子翻译成现代汉语。</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229224453"/>
                  </a:ext>
                </a:extLst>
              </a:tr>
            </a:tbl>
          </a:graphicData>
        </a:graphic>
      </p:graphicFrame>
    </p:spTree>
    <p:extLst>
      <p:ext uri="{BB962C8B-B14F-4D97-AF65-F5344CB8AC3E}">
        <p14:creationId xmlns:p14="http://schemas.microsoft.com/office/powerpoint/2010/main" val="11466181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08920"/>
            <a:ext cx="11485848" cy="2308324"/>
          </a:xfrm>
        </p:spPr>
        <p:txBody>
          <a:bodyPr/>
          <a:lstStyle/>
          <a:p>
            <a:pPr hangingPunct="0">
              <a:spcAft>
                <a:spcPts val="0"/>
              </a:spcAft>
            </a:pPr>
            <a:r>
              <a:rPr lang="en-US" altLang="zh-CN" b="1"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wavy"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wavy"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郑</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国被秦、晋两个大国包围，危在旦夕，郑伯派能言善辩的烛之武前去说服秦伯。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烛之武巧妙地勾起秦伯对秦、晋矛盾的记忆，向秦伯分析了当时的形势，采取分化瓦解的方式，说明了保存郑国对秦国有利、灭掉郑国对秦国不利的道理，最终说服了秦伯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544647" y="764704"/>
            <a:ext cx="5101118" cy="595427"/>
          </a:xfrm>
          <a:prstGeom prst="rect">
            <a:avLst/>
          </a:prstGeom>
        </p:spPr>
      </p:pic>
      <p:pic>
        <p:nvPicPr>
          <p:cNvPr id="4" name="相关链接.eps" descr="id:2147489754;FounderCES"/>
          <p:cNvPicPr/>
          <p:nvPr/>
        </p:nvPicPr>
        <p:blipFill>
          <a:blip r:embed="rId3"/>
          <a:stretch>
            <a:fillRect/>
          </a:stretch>
        </p:blipFill>
        <p:spPr>
          <a:xfrm>
            <a:off x="406574" y="1700808"/>
            <a:ext cx="1967193" cy="379472"/>
          </a:xfrm>
          <a:prstGeom prst="rect">
            <a:avLst/>
          </a:prstGeom>
        </p:spPr>
      </p:pic>
      <p:grpSp>
        <p:nvGrpSpPr>
          <p:cNvPr id="8" name="组合 7"/>
          <p:cNvGrpSpPr/>
          <p:nvPr/>
        </p:nvGrpSpPr>
        <p:grpSpPr>
          <a:xfrm>
            <a:off x="406574" y="2204864"/>
            <a:ext cx="1459865" cy="461665"/>
            <a:chOff x="5365274" y="3198168"/>
            <a:chExt cx="1459865" cy="461665"/>
          </a:xfrm>
        </p:grpSpPr>
        <p:pic>
          <p:nvPicPr>
            <p:cNvPr id="5" name="BS23A.eps" descr="id:2147489761;FounderCES"/>
            <p:cNvPicPr/>
            <p:nvPr/>
          </p:nvPicPr>
          <p:blipFill>
            <a:blip r:embed="rId4"/>
            <a:stretch>
              <a:fillRect/>
            </a:stretch>
          </p:blipFill>
          <p:spPr>
            <a:xfrm>
              <a:off x="5365274" y="3213100"/>
              <a:ext cx="1459865" cy="431800"/>
            </a:xfrm>
            <a:prstGeom prst="rect">
              <a:avLst/>
            </a:prstGeom>
          </p:spPr>
        </p:pic>
        <p:sp>
          <p:nvSpPr>
            <p:cNvPr id="7" name="矩形 6"/>
            <p:cNvSpPr/>
            <p:nvPr/>
          </p:nvSpPr>
          <p:spPr>
            <a:xfrm>
              <a:off x="5383320" y="3198168"/>
              <a:ext cx="1422184" cy="461665"/>
            </a:xfrm>
            <a:prstGeom prst="rect">
              <a:avLst/>
            </a:prstGeom>
          </p:spPr>
          <p:txBody>
            <a:bodyPr wrap="none">
              <a:spAutoFit/>
            </a:bodyPr>
            <a:lstStyle/>
            <a:p>
              <a:r>
                <a:rPr lang="zh-CN" altLang="zh-CN" sz="2400">
                  <a:solidFill>
                    <a:srgbClr val="000000"/>
                  </a:solidFill>
                  <a:ea typeface="黑体" panose="02010609060101010101" pitchFamily="49" charset="-122"/>
                  <a:cs typeface="Times New Roman" panose="02020603050405020304" pitchFamily="18" charset="0"/>
                </a:rPr>
                <a:t>背景解读</a:t>
              </a:r>
              <a:endParaRPr lang="zh-CN" altLang="en-US"/>
            </a:p>
          </p:txBody>
        </p:sp>
      </p:grpSp>
    </p:spTree>
    <p:extLst>
      <p:ext uri="{BB962C8B-B14F-4D97-AF65-F5344CB8AC3E}">
        <p14:creationId xmlns:p14="http://schemas.microsoft.com/office/powerpoint/2010/main" val="23296758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3970318"/>
          </a:xfrm>
        </p:spPr>
        <p:txBody>
          <a:bodyPr/>
          <a:lstStyle/>
          <a:p>
            <a:pPr indent="918210" hangingPunct="0">
              <a:spcAft>
                <a:spcPts val="0"/>
              </a:spcAft>
            </a:pPr>
            <a:r>
              <a:rPr lang="en-US" altLang="zh-CN" b="1">
                <a:solidFill>
                  <a:srgbClr val="C7205C"/>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C7205C"/>
                </a:solidFill>
                <a:latin typeface="Times New Roman" panose="02020603050405020304" pitchFamily="18" charset="0"/>
                <a:ea typeface="黑体" panose="02010609060101010101" pitchFamily="49" charset="-122"/>
                <a:cs typeface="Times New Roman" panose="02020603050405020304" pitchFamily="18" charset="0"/>
              </a:rPr>
              <a:t>掌握一词多义的典例</a:t>
            </a:r>
            <a:endParaRPr lang="zh-CN" altLang="zh-CN" sz="1050">
              <a:solidFill>
                <a:srgbClr val="C7205C"/>
              </a:solidFill>
              <a:latin typeface="Times New Roman" panose="02020603050405020304" pitchFamily="18" charset="0"/>
              <a:ea typeface="宋体" panose="02010600030101010101" pitchFamily="2" charset="-122"/>
              <a:cs typeface="Times New Roman" panose="02020603050405020304" pitchFamily="18" charset="0"/>
            </a:endParaRPr>
          </a:p>
          <a:p>
            <a:pPr indent="91821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注意积累常见文言实词的不同意义和不同用法，特别是要</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掌握常见的一词多义的典型例句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，积累这些实词的新解释，积累多了才能运用自如。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918210" hangingPunct="0">
              <a:spcAft>
                <a:spcPts val="0"/>
              </a:spcAft>
            </a:pPr>
            <a:r>
              <a:rPr lang="en-US" altLang="zh-CN" b="1">
                <a:solidFill>
                  <a:srgbClr val="C7205C"/>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C7205C"/>
                </a:solidFill>
                <a:latin typeface="Times New Roman" panose="02020603050405020304" pitchFamily="18" charset="0"/>
                <a:ea typeface="黑体" panose="02010609060101010101" pitchFamily="49" charset="-122"/>
                <a:cs typeface="Times New Roman" panose="02020603050405020304" pitchFamily="18" charset="0"/>
              </a:rPr>
              <a:t>根据具体语境推断</a:t>
            </a:r>
            <a:endParaRPr lang="zh-CN" altLang="zh-CN" sz="1050">
              <a:solidFill>
                <a:srgbClr val="C7205C"/>
              </a:solidFill>
              <a:latin typeface="Times New Roman" panose="02020603050405020304" pitchFamily="18" charset="0"/>
              <a:ea typeface="宋体" panose="02010600030101010101" pitchFamily="2" charset="-122"/>
              <a:cs typeface="Times New Roman" panose="02020603050405020304" pitchFamily="18" charset="0"/>
            </a:endParaRPr>
          </a:p>
          <a:p>
            <a:pPr indent="91821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在具体语句中，多义词的意义会变得单一。因此，判别其意义，要在明确其不同义项的基础上，依据上下文作出选择，也就是说要</a:t>
            </a:r>
            <a:r>
              <a:rPr lang="zh-CN" altLang="zh-CN" b="1" u="dbl">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遵循</a:t>
            </a:r>
            <a:r>
              <a:rPr lang="en-US" altLang="zh-CN" b="1" u="dbl">
                <a:solidFill>
                  <a:srgbClr val="000000"/>
                </a:solidFill>
                <a:uFill>
                  <a:solidFill>
                    <a:srgbClr val="00A54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dbl">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字不离句，句不离篇</a:t>
            </a:r>
            <a:r>
              <a:rPr lang="en-US" altLang="zh-CN" b="1" u="dbl">
                <a:solidFill>
                  <a:srgbClr val="000000"/>
                </a:solidFill>
                <a:uFill>
                  <a:solidFill>
                    <a:srgbClr val="00A54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dbl">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的解题 </a:t>
            </a:r>
            <a:r>
              <a:rPr lang="en-US" altLang="zh-CN" b="1" u="dbl">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dbl">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原则</a:t>
            </a:r>
            <a:r>
              <a:rPr lang="zh-CN" altLang="zh-CN" b="1" u="dbl" smtClean="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87892" y="958838"/>
            <a:ext cx="2106914" cy="481581"/>
          </a:xfrm>
          <a:prstGeom prst="rect">
            <a:avLst/>
          </a:prstGeom>
        </p:spPr>
      </p:pic>
    </p:spTree>
    <p:extLst>
      <p:ext uri="{BB962C8B-B14F-4D97-AF65-F5344CB8AC3E}">
        <p14:creationId xmlns:p14="http://schemas.microsoft.com/office/powerpoint/2010/main" val="37988639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dbl">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因文定义法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因文定义法指的是根据上下文所表达的语境来确定多义词的语义。如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一鼓作气，再而衰，三而竭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同时使用，可见它不是指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又一次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，而是指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dbl">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联想迁移法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近几年高考对文言文的考查大都坚持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课外材料课内考</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这一原则，可从学过的文言文篇目或熟知的成语典故中找到依据。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dbl">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字形推断法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可以通过对字形结构的分析探求其意义。如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戈</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与兵器有关、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贝</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与金钱</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081815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dbl">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语法分析法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可以根据多义词充当的语法成分判断。如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晋军函陵</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在句中做谓语，而谓语一般由动词、形容词充当，故</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应译为动词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驻扎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dbl">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互文对举法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几个结构相同或相似的句子，其相同位置上的词语往往存在相同、相近或相对、相反的关系，这种特殊的互文对举现象在古汉语中非常普遍。因此，有时用互文对举法可以快速判断词义。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dbl">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通假代入法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失其所与，不知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，如不从通假角度考虑就难以理解。</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，就符合语境了</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657272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28800"/>
            <a:ext cx="11485848" cy="1684244"/>
          </a:xfrm>
        </p:spPr>
        <p:txBody>
          <a:bodyPr/>
          <a:lstStyle/>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dbl">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常识识记法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近几年的高考试题时有涉及，已考过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乞骸骨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告老还乡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官员刚到任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春秋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375576"/>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12140"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本课</a:t>
            </a:r>
            <a:r>
              <a:rPr lang="en-US" altLang="zh-CN" b="1"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文言文阅读拓展提优</a:t>
            </a:r>
            <a:r>
              <a:rPr lang="en-US" altLang="zh-CN" b="1"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P8</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406574" y="3519592"/>
            <a:ext cx="2282288" cy="376335"/>
          </a:xfrm>
          <a:prstGeom prst="rect">
            <a:avLst/>
          </a:prstGeom>
        </p:spPr>
      </p:pic>
    </p:spTree>
    <p:extLst>
      <p:ext uri="{BB962C8B-B14F-4D97-AF65-F5344CB8AC3E}">
        <p14:creationId xmlns:p14="http://schemas.microsoft.com/office/powerpoint/2010/main" val="37336352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062589"/>
            <a:ext cx="11485848" cy="3970318"/>
          </a:xfrm>
        </p:spPr>
        <p:txBody>
          <a:bodyPr/>
          <a:lstStyle/>
          <a:p>
            <a:pPr hangingPunct="0">
              <a:spcAft>
                <a:spcPts val="0"/>
              </a:spcAft>
              <a:tabLst>
                <a:tab pos="5645150" algn="l"/>
                <a:tab pos="8156575" algn="l"/>
              </a:tabLst>
            </a:pPr>
            <a:r>
              <a:rPr lang="en-US" altLang="zh-CN" b="1">
                <a:solidFill>
                  <a:srgbClr val="E26355"/>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E26355"/>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26355"/>
                </a:solidFill>
                <a:latin typeface="Times New Roman" panose="02020603050405020304" pitchFamily="18" charset="0"/>
                <a:ea typeface="黑体" panose="02010609060101010101" pitchFamily="49" charset="-122"/>
                <a:cs typeface="Times New Roman" panose="02020603050405020304" pitchFamily="18" charset="0"/>
              </a:rPr>
              <a:t>名人名言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5645150" algn="l"/>
                <a:tab pos="8156575" algn="l"/>
              </a:tabLs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a:solidFill>
                  <a:srgbClr val="F58A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爱国</a:t>
            </a:r>
            <a:r>
              <a:rPr lang="en-US" altLang="zh-CN" b="1">
                <a:solidFill>
                  <a:srgbClr val="F58A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有关的名言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5150" algn="l"/>
                <a:tab pos="81565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）僵卧孤村不自哀，尚思为国戍轮台</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5645150" algn="l"/>
                <a:tab pos="8156575" algn="l"/>
              </a:tabLst>
            </a:pPr>
            <a:r>
              <a:rPr lang="en-US" altLang="zh-CN" b="1" smtClean="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陆游《十一月四日风雨大作》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5150" algn="l"/>
                <a:tab pos="81565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）但使龙城飞将在，不教胡马度阴山。</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王昌龄《出塞》</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5150" algn="l"/>
                <a:tab pos="81565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）人民不仅有权爱国，而且爱国是个义务，是一种光荣。</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徐特立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5150" algn="l"/>
                <a:tab pos="81565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）爱国的主要方法，就是要爱自己所从事的事业。</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谢觉哉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087125" y="836712"/>
            <a:ext cx="4016160" cy="607599"/>
          </a:xfrm>
          <a:prstGeom prst="rect">
            <a:avLst/>
          </a:prstGeom>
        </p:spPr>
      </p:pic>
      <p:pic>
        <p:nvPicPr>
          <p:cNvPr id="4" name="图片 3"/>
          <p:cNvPicPr>
            <a:picLocks noChangeAspect="1"/>
          </p:cNvPicPr>
          <p:nvPr/>
        </p:nvPicPr>
        <p:blipFill>
          <a:blip r:embed="rId3"/>
          <a:stretch>
            <a:fillRect/>
          </a:stretch>
        </p:blipFill>
        <p:spPr>
          <a:xfrm>
            <a:off x="406574" y="1628800"/>
            <a:ext cx="1812941" cy="382140"/>
          </a:xfrm>
          <a:prstGeom prst="rect">
            <a:avLst/>
          </a:prstGeom>
        </p:spPr>
      </p:pic>
    </p:spTree>
    <p:extLst>
      <p:ext uri="{BB962C8B-B14F-4D97-AF65-F5344CB8AC3E}">
        <p14:creationId xmlns:p14="http://schemas.microsoft.com/office/powerpoint/2010/main" val="9193948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20909"/>
            <a:ext cx="11485848" cy="4524315"/>
          </a:xfrm>
        </p:spPr>
        <p:txBody>
          <a:bodyPr/>
          <a:lstStyle/>
          <a:p>
            <a:pPr hangingPunct="0">
              <a:spcAft>
                <a:spcPts val="0"/>
              </a:spcAft>
              <a:tabLst>
                <a:tab pos="8518525" algn="l"/>
                <a:tab pos="8701088"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）一个人对人民的服务不一定要站在大会上讲演或是作什么惊天动地的大事业，随时随地，点点滴滴地把自己知道的、想到的告诉人家，无形中就是替国家播种、垦植。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傅雷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5150" algn="l"/>
                <a:tab pos="851852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）祖国更重于生命，是我们的母亲，我们的土地。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聂鲁达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5150" algn="l"/>
                <a:tab pos="851852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）一般就在部分之中；谁不属于自己的祖国，那么他也就不属于人类。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8518525" algn="l"/>
                <a:tab pos="861060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别林斯基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5150" algn="l"/>
                <a:tab pos="851852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）爱国主义的力量多么伟大呀！在它面前，人的爱生之念、畏苦之情，算得了什么呢？在它面前，人本身又算得了什么呢？</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车尔尼雪夫斯基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512833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hangingPunct="0">
              <a:lnSpc>
                <a:spcPct val="140000"/>
              </a:lnSpc>
              <a:spcAft>
                <a:spcPts val="0"/>
              </a:spcAft>
            </a:pPr>
            <a:r>
              <a:rPr lang="en-US" altLang="zh-CN" b="1">
                <a:solidFill>
                  <a:srgbClr val="E26355"/>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E26355"/>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26355"/>
                </a:solidFill>
                <a:latin typeface="Times New Roman" panose="02020603050405020304" pitchFamily="18" charset="0"/>
                <a:ea typeface="黑体" panose="02010609060101010101" pitchFamily="49" charset="-122"/>
                <a:cs typeface="Times New Roman" panose="02020603050405020304" pitchFamily="18" charset="0"/>
              </a:rPr>
              <a:t>名家故事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40000"/>
              </a:lnSpc>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左丘明失明著书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918210" hangingPunct="0">
              <a:lnSpc>
                <a:spcPct val="14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左丘明的家里世代为史官，其祖先曾与孔子一起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乘如周，观书于周史</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左丘明晚年辞官归乡，编纂史书，因昼夜读书、著书，眼睛受损严重，几近失明。后来，在一次突发的洪水灾害中，文稿被毁，左丘明身心受到极大摧残。在整理抢救出的文稿中，他发现自己已经难以辨认出竹简上的字迹，这让他方寸大乱，不知所措，抓起几卷竹简使劲摔到地上。这时妻子劝他带着残稿到县城的学馆附近住下，一来不再受洪水的威胁，二来可让学馆的学生们听左丘明讲解，然后帮助左丘明记录整理史稿，尽早完成著作。就这样，左丘明在几个学生及子孙的帮助下，继续编纂史册。直到把《春秋左氏传》和《国语》全部编撰完成，他都没有离开那里。左丘明居住的房屋也被后人尊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左传精舍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462323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88840"/>
            <a:ext cx="11485848" cy="3970318"/>
          </a:xfrm>
        </p:spPr>
        <p:txBody>
          <a:bodyPr/>
          <a:lstStyle/>
          <a:p>
            <a:pPr algn="ctr" hangingPunct="0">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爱国志士烛之武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烛之武是一个深明大义的爱国志士，一个直入敌营、无所畏惧的勇士，一个机智善辩的外交家。烛之武的外交才能通过佚之狐的话得到充分肯定。一个</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退</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字，尽显烛之武的才华。由于长期未能被重用，烛之武满腹牢骚与委屈溢于言辞，以至于以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今老矣，无能为也已</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来推辞郑伯的委托；但在强烈的爱国之心与责任感的驱使下，他最终以国家利益为重，出使氾南。</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D5004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a:t>
            </a:r>
            <a:r>
              <a:rPr lang="zh-CN" altLang="zh-CN" b="1">
                <a:solidFill>
                  <a:srgbClr val="ED028C"/>
                </a:solidFill>
                <a:latin typeface="Times New Roman" panose="02020603050405020304" pitchFamily="18" charset="0"/>
                <a:ea typeface="黑体" panose="02010609060101010101" pitchFamily="49" charset="-122"/>
                <a:cs typeface="Times New Roman" panose="02020603050405020304" pitchFamily="18" charset="0"/>
              </a:rPr>
              <a:t>话题</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临危受命</a:t>
            </a:r>
            <a:r>
              <a:rPr lang="en-US" altLang="zh-CN" b="1">
                <a:solidFill>
                  <a:srgbClr val="ED028C"/>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责任担当</a:t>
            </a:r>
            <a:r>
              <a:rPr lang="en-US" altLang="zh-CN" b="1">
                <a:solidFill>
                  <a:srgbClr val="ED028C"/>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爱国</a:t>
            </a:r>
            <a:r>
              <a:rPr lang="en-US" altLang="zh-CN" b="1">
                <a:solidFill>
                  <a:srgbClr val="ED028C"/>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ED028C"/>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06574" y="908720"/>
            <a:ext cx="2083195" cy="474061"/>
          </a:xfrm>
          <a:prstGeom prst="rect">
            <a:avLst/>
          </a:prstGeom>
        </p:spPr>
      </p:pic>
      <p:pic>
        <p:nvPicPr>
          <p:cNvPr id="4" name="图片 3"/>
          <p:cNvPicPr>
            <a:picLocks noChangeAspect="1"/>
          </p:cNvPicPr>
          <p:nvPr/>
        </p:nvPicPr>
        <p:blipFill>
          <a:blip r:embed="rId3"/>
          <a:stretch>
            <a:fillRect/>
          </a:stretch>
        </p:blipFill>
        <p:spPr>
          <a:xfrm>
            <a:off x="406574" y="1484784"/>
            <a:ext cx="1355413" cy="420645"/>
          </a:xfrm>
          <a:prstGeom prst="rect">
            <a:avLst/>
          </a:prstGeom>
        </p:spPr>
      </p:pic>
    </p:spTree>
    <p:extLst>
      <p:ext uri="{BB962C8B-B14F-4D97-AF65-F5344CB8AC3E}">
        <p14:creationId xmlns:p14="http://schemas.microsoft.com/office/powerpoint/2010/main" val="12565263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078313"/>
          </a:xfrm>
        </p:spPr>
        <p:txBody>
          <a:bodyPr/>
          <a:lstStyle/>
          <a:p>
            <a:pPr algn="ctr" hangingPunct="0">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烛之武的成功之路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烛之武少年之时有满腹经纶之才，纵横捭阖之术，实为治国之能臣、乱世之强人。虽然郑伯不能知人善用、唯才是用，使得烛之武被埋没，但是机遇最终还是叩响了烛之武的大门。烛之武毅然把握这个机遇，不仅化解了一场残酷的战争，改写了一部生灵涂炭的悲剧，还在最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填沟壑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前为自己的人生挥洒了一抹鲜艳的色彩，实现了其人生的追求，也让自己成为中华历史星空中一颗璀璨的明星。由此观之，一个人成功的前提是要有真本领，也要有机遇。唯有胸中有竹，才能把握住机遇，走向成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D5004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a:t>
            </a:r>
            <a:r>
              <a:rPr lang="zh-CN" altLang="zh-CN" b="1">
                <a:solidFill>
                  <a:srgbClr val="ED028C"/>
                </a:solidFill>
                <a:latin typeface="Times New Roman" panose="02020603050405020304" pitchFamily="18" charset="0"/>
                <a:ea typeface="黑体" panose="02010609060101010101" pitchFamily="49" charset="-122"/>
                <a:cs typeface="Times New Roman" panose="02020603050405020304" pitchFamily="18" charset="0"/>
              </a:rPr>
              <a:t>话题</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把握机遇</a:t>
            </a:r>
            <a:r>
              <a:rPr lang="en-US" altLang="zh-CN" b="1">
                <a:solidFill>
                  <a:srgbClr val="ED028C"/>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追求</a:t>
            </a:r>
            <a:r>
              <a:rPr lang="en-US" altLang="zh-CN" b="1">
                <a:solidFill>
                  <a:srgbClr val="ED028C"/>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成功的秘诀</a:t>
            </a:r>
            <a:r>
              <a:rPr lang="en-US" altLang="zh-CN" b="1">
                <a:solidFill>
                  <a:srgbClr val="ED028C"/>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ED028C"/>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06574" y="908720"/>
            <a:ext cx="1202406" cy="391026"/>
          </a:xfrm>
          <a:prstGeom prst="rect">
            <a:avLst/>
          </a:prstGeom>
        </p:spPr>
      </p:pic>
    </p:spTree>
    <p:extLst>
      <p:ext uri="{BB962C8B-B14F-4D97-AF65-F5344CB8AC3E}">
        <p14:creationId xmlns:p14="http://schemas.microsoft.com/office/powerpoint/2010/main" val="6560421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5078313"/>
          </a:xfrm>
        </p:spPr>
        <p:txBody>
          <a:bodyPr/>
          <a:lstStyle/>
          <a:p>
            <a:pPr algn="ctr" hangingPunct="0">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谦称与尊称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224280" hangingPunct="0">
              <a:spcAft>
                <a:spcPts val="0"/>
              </a:spcAft>
            </a:pP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谦称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是表示谦虚的自称。古代君主自称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孤</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寡人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意为寡德之人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朕</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臣之壮也，犹不如人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是寡人之过也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。一般人自称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臣</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鄙人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等。女子自称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妾</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尊称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，也叫敬称，是对对方表示尊敬的称呼。君，是对古代各级据有土地的统治者的通称，引申为对对方的尊称，如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阙秦以利晋，唯君图之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且君尝为晋军赐矣</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。子，古代称老师或有道德、有学问的人（</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通常为男性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然郑亡，子亦有不利焉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吾不能早用子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。执事，指办事的官吏，后用作对对方的尊称，表示不敢直指其人，如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若亡郑而有益于君，敢以烦执事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3" name="组合 2"/>
          <p:cNvGrpSpPr/>
          <p:nvPr/>
        </p:nvGrpSpPr>
        <p:grpSpPr>
          <a:xfrm>
            <a:off x="406574" y="980728"/>
            <a:ext cx="1459865" cy="461665"/>
            <a:chOff x="5365274" y="3198168"/>
            <a:chExt cx="1459865" cy="461665"/>
          </a:xfrm>
        </p:grpSpPr>
        <p:pic>
          <p:nvPicPr>
            <p:cNvPr id="4" name="BS23A.eps" descr="id:2147489761;FounderCES"/>
            <p:cNvPicPr/>
            <p:nvPr/>
          </p:nvPicPr>
          <p:blipFill>
            <a:blip r:embed="rId2"/>
            <a:stretch>
              <a:fillRect/>
            </a:stretch>
          </p:blipFill>
          <p:spPr>
            <a:xfrm>
              <a:off x="5365274" y="3213100"/>
              <a:ext cx="1459865" cy="431800"/>
            </a:xfrm>
            <a:prstGeom prst="rect">
              <a:avLst/>
            </a:prstGeom>
          </p:spPr>
        </p:pic>
        <p:sp>
          <p:nvSpPr>
            <p:cNvPr id="5" name="矩形 4"/>
            <p:cNvSpPr/>
            <p:nvPr/>
          </p:nvSpPr>
          <p:spPr>
            <a:xfrm>
              <a:off x="5383320" y="3198168"/>
              <a:ext cx="1422184" cy="461665"/>
            </a:xfrm>
            <a:prstGeom prst="rect">
              <a:avLst/>
            </a:prstGeom>
          </p:spPr>
          <p:txBody>
            <a:bodyPr wrap="none">
              <a:spAutoFit/>
            </a:bodyPr>
            <a:lstStyle/>
            <a:p>
              <a:r>
                <a:rPr lang="zh-CN" altLang="en-US" sz="2400" smtClean="0">
                  <a:solidFill>
                    <a:srgbClr val="000000"/>
                  </a:solidFill>
                  <a:ea typeface="黑体" panose="02010609060101010101" pitchFamily="49" charset="-122"/>
                  <a:cs typeface="Times New Roman" panose="02020603050405020304" pitchFamily="18" charset="0"/>
                </a:rPr>
                <a:t>文化常识</a:t>
              </a:r>
              <a:endParaRPr lang="zh-CN" altLang="en-US"/>
            </a:p>
          </p:txBody>
        </p:sp>
      </p:grpSp>
    </p:spTree>
    <p:extLst>
      <p:ext uri="{BB962C8B-B14F-4D97-AF65-F5344CB8AC3E}">
        <p14:creationId xmlns:p14="http://schemas.microsoft.com/office/powerpoint/2010/main" val="13286367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2062589"/>
                <a:ext cx="11485848" cy="4239237"/>
              </a:xfrm>
            </p:spPr>
            <p:txBody>
              <a:bodyPr/>
              <a:lstStyle/>
              <a:p>
                <a:pPr algn="ctr" hangingPunct="0">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烛之武退秦师</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《左传》</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晋　侯、秦伯</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围　郑，以</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其　 无礼　于 晋， 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晋文公和秦穆公围攻郑国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因为郑国曾对晋文公无礼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而且依附</a:t>
                </a:r>
              </a:p>
              <a:p>
                <a:pPr hangingPunct="0">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贰</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于　 楚　　也。晋军</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函陵</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秦 军　氾　南</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baseline="30000">
                    <a:solidFill>
                      <a:srgbClr val="D73100"/>
                    </a:solidFill>
                    <a:uFill>
                      <a:solidFill>
                        <a:srgbClr val="000000"/>
                      </a:solidFill>
                    </a:uFill>
                    <a:latin typeface="MS Mincho"/>
                    <a:ea typeface="宋体" panose="02010600030101010101" pitchFamily="2" charset="-122"/>
                    <a:cs typeface="Times New Roman" panose="02020603050405020304" pitchFamily="18" charset="0"/>
                  </a:rPr>
                  <a:t>❶</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于晋的同时又亲附于楚。晋军驻扎在函陵</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秦军驻扎在氾水的南面。</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2062589"/>
                <a:ext cx="11485848" cy="4239237"/>
              </a:xfrm>
              <a:blipFill>
                <a:blip r:embed="rId2"/>
                <a:stretch>
                  <a:fillRect l="-796" r="-849" b="-144"/>
                </a:stretch>
              </a:blipFill>
            </p:spPr>
            <p:txBody>
              <a:bodyPr/>
              <a:lstStyle/>
              <a:p>
                <a:r>
                  <a:rPr lang="zh-CN" altLang="en-US">
                    <a:noFill/>
                  </a:rPr>
                  <a:t> </a:t>
                </a:r>
              </a:p>
            </p:txBody>
          </p:sp>
        </mc:Fallback>
      </mc:AlternateContent>
      <p:pic>
        <p:nvPicPr>
          <p:cNvPr id="3" name="图片 2"/>
          <p:cNvPicPr>
            <a:picLocks noChangeAspect="1"/>
          </p:cNvPicPr>
          <p:nvPr/>
        </p:nvPicPr>
        <p:blipFill>
          <a:blip r:embed="rId3"/>
          <a:stretch>
            <a:fillRect/>
          </a:stretch>
        </p:blipFill>
        <p:spPr>
          <a:xfrm>
            <a:off x="406574" y="980728"/>
            <a:ext cx="1790723" cy="413244"/>
          </a:xfrm>
          <a:prstGeom prst="rect">
            <a:avLst/>
          </a:prstGeom>
        </p:spPr>
      </p:pic>
      <p:pic>
        <p:nvPicPr>
          <p:cNvPr id="4" name="图片 3"/>
          <p:cNvPicPr>
            <a:picLocks noChangeAspect="1"/>
          </p:cNvPicPr>
          <p:nvPr/>
        </p:nvPicPr>
        <p:blipFill>
          <a:blip r:embed="rId4"/>
          <a:stretch>
            <a:fillRect/>
          </a:stretch>
        </p:blipFill>
        <p:spPr>
          <a:xfrm>
            <a:off x="353252" y="1461354"/>
            <a:ext cx="1173079" cy="515444"/>
          </a:xfrm>
          <a:prstGeom prst="rect">
            <a:avLst/>
          </a:prstGeom>
        </p:spPr>
      </p:pic>
    </p:spTree>
    <p:extLst>
      <p:ext uri="{BB962C8B-B14F-4D97-AF65-F5344CB8AC3E}">
        <p14:creationId xmlns:p14="http://schemas.microsoft.com/office/powerpoint/2010/main" val="34154599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a:spLocks/>
          </p:cNvSpPr>
          <p:nvPr/>
        </p:nvSpPr>
        <p:spPr bwMode="auto">
          <a:xfrm>
            <a:off x="360854" y="378904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介绍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背景：秦晋两国联手围攻郑国，战争一触即发。</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334566" y="3861048"/>
            <a:ext cx="1140341" cy="513780"/>
          </a:xfrm>
          <a:prstGeom prst="rect">
            <a:avLst/>
          </a:prstGeom>
        </p:spPr>
      </p:pic>
      <p:sp>
        <p:nvSpPr>
          <p:cNvPr id="6" name="内容占位符 1"/>
          <p:cNvSpPr txBox="1">
            <a:spLocks/>
          </p:cNvSpPr>
          <p:nvPr/>
        </p:nvSpPr>
        <p:spPr bwMode="auto">
          <a:xfrm>
            <a:off x="360854" y="1988840"/>
            <a:ext cx="11485848" cy="1684244"/>
          </a:xfrm>
          <a:prstGeom prst="rect">
            <a:avLst/>
          </a:prstGeom>
          <a:noFill/>
          <a:ln w="19050">
            <a:solidFill>
              <a:srgbClr val="EF412A"/>
            </a:solidFill>
            <a:prstDash val="sysDash"/>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晋侯、秦伯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晋文公和秦穆公。秦穆公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621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名任好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秦国国君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春秋五霸之一。</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数词用作动词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从属二主。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驻扎。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函陵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郑国地名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在今河南新郑北。</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fán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氾水的南面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也属郑地。</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684298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34566" y="1412777"/>
            <a:ext cx="11593288" cy="2304256"/>
          </a:xfrm>
          <a:prstGeom prst="rect">
            <a:avLst/>
          </a:prstGeom>
        </p:spPr>
      </p:pic>
      <p:sp>
        <p:nvSpPr>
          <p:cNvPr id="5" name="内容占位符 2"/>
          <p:cNvSpPr txBox="1">
            <a:spLocks/>
          </p:cNvSpPr>
          <p:nvPr/>
        </p:nvSpPr>
        <p:spPr bwMode="auto">
          <a:xfrm>
            <a:off x="360854" y="1916833"/>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D73100"/>
                </a:solidFill>
                <a:latin typeface="MS Mincho"/>
                <a:ea typeface="宋体" panose="02010600030101010101" pitchFamily="2" charset="-122"/>
                <a:cs typeface="Times New Roman" panose="02020603050405020304" pitchFamily="18" charset="0"/>
              </a:rPr>
              <a:t>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秦、晋两国因郑国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无礼于晋，且贰于楚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而围郑。秦晋两国的军队没有驻扎在一起，这暗示了他们难以互通声气，为下文烛之武说退秦师提供了条件，埋下了伏笔。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3">
            <a:clrChange>
              <a:clrFrom>
                <a:srgbClr val="FEF2E3"/>
              </a:clrFrom>
              <a:clrTo>
                <a:srgbClr val="FEF2E3">
                  <a:alpha val="0"/>
                </a:srgbClr>
              </a:clrTo>
            </a:clrChange>
          </a:blip>
          <a:stretch>
            <a:fillRect/>
          </a:stretch>
        </p:blipFill>
        <p:spPr>
          <a:xfrm>
            <a:off x="5591150" y="1412777"/>
            <a:ext cx="981752" cy="550739"/>
          </a:xfrm>
          <a:prstGeom prst="rect">
            <a:avLst/>
          </a:prstGeom>
        </p:spPr>
      </p:pic>
    </p:spTree>
    <p:extLst>
      <p:ext uri="{BB962C8B-B14F-4D97-AF65-F5344CB8AC3E}">
        <p14:creationId xmlns:p14="http://schemas.microsoft.com/office/powerpoint/2010/main" val="14674936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911747"/>
              </a:xfrm>
            </p:spPr>
            <p:txBody>
              <a:bodyPr/>
              <a:lstStyle/>
              <a:p>
                <a:pPr algn="dist"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佚之狐言于郑伯曰：</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国 危 矣，若 使烛之武见秦君，</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佚之狐对郑文公说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国家危险了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如果派烛之武去见秦穆公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师　必　 退。</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u="sng" baseline="30000">
                    <a:solidFill>
                      <a:srgbClr val="D73100"/>
                    </a:solidFill>
                    <a:uFill>
                      <a:solidFill>
                        <a:srgbClr val="000000"/>
                      </a:solidFill>
                    </a:uFill>
                    <a:latin typeface="MS Mincho"/>
                    <a:ea typeface="宋体" panose="02010600030101010101" pitchFamily="2" charset="-122"/>
                    <a:cs typeface="Times New Roman" panose="02020603050405020304" pitchFamily="18" charset="0"/>
                  </a:rPr>
                  <a:t>❷</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公　 从之。　　　 辞曰：</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臣之壮</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也，</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队一定会撤退。</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郑文公同意了。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烛之武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推辞说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我壮年的时候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犹</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不如人； 今 老矣，无能为也已</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公 曰：</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吾不能早</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且不如别人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现在老了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不能干什么了。</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郑文公说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我没能及早重用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用子，今　急　而求　子，是寡人之过也。然郑　亡，　子</a:t>
                </a:r>
                <a:endParaRPr lang="zh-CN"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现在情况危急而有求于您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这是我的过错。然而郑国灭亡了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亦</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有不利焉。</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许</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之</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050"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也不利啊。</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烛之武就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答应了这件事</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911747"/>
              </a:xfrm>
              <a:blipFill>
                <a:blip r:embed="rId2"/>
                <a:stretch>
                  <a:fillRect l="-796" t="-103" r="-849" b="-1031"/>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681138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a:spLocks/>
          </p:cNvSpPr>
          <p:nvPr/>
        </p:nvSpPr>
        <p:spPr bwMode="auto">
          <a:xfrm>
            <a:off x="360854" y="335699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之武临危受命。</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334566" y="3429000"/>
            <a:ext cx="1140341" cy="513780"/>
          </a:xfrm>
          <a:prstGeom prst="rect">
            <a:avLst/>
          </a:prstGeom>
        </p:spPr>
      </p:pic>
      <p:sp>
        <p:nvSpPr>
          <p:cNvPr id="6" name="内容占位符 1"/>
          <p:cNvSpPr txBox="1">
            <a:spLocks/>
          </p:cNvSpPr>
          <p:nvPr/>
        </p:nvSpPr>
        <p:spPr bwMode="auto">
          <a:xfrm>
            <a:off x="360854" y="1988840"/>
            <a:ext cx="11485848" cy="1130246"/>
          </a:xfrm>
          <a:prstGeom prst="rect">
            <a:avLst/>
          </a:prstGeom>
          <a:noFill/>
          <a:ln w="19050">
            <a:solidFill>
              <a:srgbClr val="EF412A"/>
            </a:solidFill>
            <a:prstDash val="sysDash"/>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壮年。古时男子三十为</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壮</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尚且。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也已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语气助词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表示</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确</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a:spcAft>
                <a:spcPts val="0"/>
              </a:spcAft>
            </a:pP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定</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答应。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353880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34566" y="2060848"/>
            <a:ext cx="11593288" cy="1872207"/>
          </a:xfrm>
          <a:prstGeom prst="rect">
            <a:avLst/>
          </a:prstGeom>
        </p:spPr>
      </p:pic>
      <p:sp>
        <p:nvSpPr>
          <p:cNvPr id="5" name="内容占位符 2"/>
          <p:cNvSpPr txBox="1">
            <a:spLocks/>
          </p:cNvSpPr>
          <p:nvPr/>
        </p:nvSpPr>
        <p:spPr bwMode="auto">
          <a:xfrm>
            <a:off x="360854" y="256490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D73100"/>
                </a:solidFill>
                <a:latin typeface="MS Mincho"/>
                <a:ea typeface="宋体" panose="02010600030101010101" pitchFamily="2" charset="-122"/>
                <a:cs typeface="Times New Roman" panose="02020603050405020304" pitchFamily="18" charset="0"/>
              </a:rPr>
              <a:t>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此处表明佚之狐慧眼识才，洞明事理。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必</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字表明他十分认可烛之武，同时从侧面表现了烛之武才能出众。</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3">
            <a:clrChange>
              <a:clrFrom>
                <a:srgbClr val="FEF2E3"/>
              </a:clrFrom>
              <a:clrTo>
                <a:srgbClr val="FEF2E3">
                  <a:alpha val="0"/>
                </a:srgbClr>
              </a:clrTo>
            </a:clrChange>
          </a:blip>
          <a:stretch>
            <a:fillRect/>
          </a:stretch>
        </p:blipFill>
        <p:spPr>
          <a:xfrm>
            <a:off x="5591150" y="2060848"/>
            <a:ext cx="981752" cy="550739"/>
          </a:xfrm>
          <a:prstGeom prst="rect">
            <a:avLst/>
          </a:prstGeom>
        </p:spPr>
      </p:pic>
    </p:spTree>
    <p:extLst>
      <p:ext uri="{BB962C8B-B14F-4D97-AF65-F5344CB8AC3E}">
        <p14:creationId xmlns:p14="http://schemas.microsoft.com/office/powerpoint/2010/main" val="1616859318"/>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634</TotalTime>
  <Words>1887</Words>
  <Application>Microsoft Office PowerPoint</Application>
  <PresentationFormat>自定义</PresentationFormat>
  <Paragraphs>126</Paragraphs>
  <Slides>28</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28</vt:i4>
      </vt:variant>
    </vt:vector>
  </HeadingPairs>
  <TitlesOfParts>
    <vt:vector size="41" baseType="lpstr">
      <vt:lpstr>MS Mincho</vt:lpstr>
      <vt:lpstr>方正清刻本悦宋简体</vt:lpstr>
      <vt:lpstr>仿宋</vt:lpstr>
      <vt:lpstr>黑体</vt:lpstr>
      <vt:lpstr>楷体</vt:lpstr>
      <vt:lpstr>思源黑体 CN Light</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592</cp:revision>
  <dcterms:created xsi:type="dcterms:W3CDTF">2020-11-06T05:24:00Z</dcterms:created>
  <dcterms:modified xsi:type="dcterms:W3CDTF">2025-10-30T07:58:43Z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